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78" r:id="rId24"/>
    <p:sldId id="261" r:id="rId25"/>
    <p:sldId id="433" r:id="rId26"/>
    <p:sldId id="443" r:id="rId27"/>
    <p:sldId id="447" r:id="rId28"/>
    <p:sldId id="448" r:id="rId29"/>
    <p:sldId id="455" r:id="rId30"/>
    <p:sldId id="457" r:id="rId31"/>
    <p:sldId id="459" r:id="rId32"/>
    <p:sldId id="462" r:id="rId33"/>
    <p:sldId id="267" r:id="rId34"/>
    <p:sldId id="440" r:id="rId35"/>
    <p:sldId id="317" r:id="rId36"/>
    <p:sldId id="332" r:id="rId3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7409" autoAdjust="0"/>
  </p:normalViewPr>
  <p:slideViewPr>
    <p:cSldViewPr snapToGrid="0">
      <p:cViewPr varScale="1">
        <p:scale>
          <a:sx n="97" d="100"/>
          <a:sy n="97" d="100"/>
        </p:scale>
        <p:origin x="14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17/08/2023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há mais equações (pares x e y) que incógnitas (valores do</a:t>
            </a:r>
            <a:r>
              <a:rPr lang="pt-BR" baseline="0" dirty="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658505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17/08/2023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17/08/2023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17/08/2023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17/08/2023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61.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3.png"/><Relationship Id="rId3" Type="http://schemas.openxmlformats.org/officeDocument/2006/relationships/image" Target="../media/image360.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notesSlide" Target="../notesSlides/notesSlide20.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51.png"/><Relationship Id="rId5" Type="http://schemas.openxmlformats.org/officeDocument/2006/relationships/image" Target="../media/image48.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420.png"/><Relationship Id="rId1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16896" cy="5032375"/>
              </a:xfrm>
            </p:spPr>
            <p:txBody>
              <a:bodyPr>
                <a:normAutofit/>
              </a:bodyPr>
              <a:lstStyle/>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16896" cy="5032375"/>
              </a:xfrm>
              <a:blipFill>
                <a:blip r:embed="rId2"/>
                <a:stretch>
                  <a:fillRect l="-1541" t="-1937"/>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das entradas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é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todas as combinações possíveis de pesos,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526"/>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função de uma 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125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oMath>
                </a14:m>
                <a:r>
                  <a:rPr lang="pt-BR" dirty="0"/>
                  <a:t>,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novas casas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EQM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t>erro quadrático médio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p:txBody>
          </p:sp>
        </mc:Choice>
        <mc:Fallback>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1148" t="-2663" r="-383" b="-484"/>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440297" y="2554069"/>
            <a:ext cx="1653381"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593394" y="2877235"/>
            <a:ext cx="1846903" cy="551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coluna 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a:t>
                </a:r>
                <a:r>
                  <a:rPr lang="pt-BR" b="1" i="1">
                    <a:solidFill>
                      <a:srgbClr val="00B050"/>
                    </a:solidFill>
                  </a:rPr>
                  <a:t>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1/𝑁 não influencia na minimização e, portanto, pode ser omitido na equação acima.</a:t>
                </a:r>
              </a:p>
            </p:txBody>
          </p:sp>
        </mc:Choice>
        <mc:Fallback>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225308" y="1551214"/>
            <a:ext cx="5819208"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732540" y="2398623"/>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514961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3016"/>
                <a:ext cx="11146536" cy="5314626"/>
              </a:xfrm>
            </p:spPr>
            <p:txBody>
              <a:bodyPr>
                <a:normAutofit fontScale="85000" lnSpcReduction="10000"/>
              </a:bodyPr>
              <a:lstStyle/>
              <a:p>
                <a:r>
                  <a:rPr lang="pt-BR" b="1" dirty="0"/>
                  <a:t>Função de erro</a:t>
                </a:r>
                <a:r>
                  <a:rPr lang="pt-BR" dirty="0"/>
                  <a:t>: existem várias possibilidades para se definir a </a:t>
                </a:r>
                <a:r>
                  <a:rPr lang="pt-BR" b="1" i="1" dirty="0"/>
                  <a:t>função de erro </a:t>
                </a:r>
                <a:r>
                  <a:rPr lang="pt-BR" dirty="0"/>
                  <a:t>a ser minimizada, porém, geralmente, utiliza-se o </a:t>
                </a:r>
                <a:r>
                  <a:rPr lang="pt-BR" b="1" i="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que nada mais é do que a </a:t>
                </a:r>
                <a:r>
                  <a:rPr lang="pt-BR" b="1" i="1" dirty="0"/>
                  <a:t>média aritmética do quadrado do erros</a:t>
                </a:r>
                <a:r>
                  <a:rPr lang="pt-BR" dirty="0"/>
                  <a:t>. </a:t>
                </a:r>
              </a:p>
              <a:p>
                <a:r>
                  <a:rPr lang="pt-BR" dirty="0"/>
                  <a:t>Nós veremos mais adiante a razão pela qual o </a:t>
                </a:r>
                <a:r>
                  <a:rPr lang="pt-BR" b="1" i="1" dirty="0"/>
                  <a:t>erro quadrático médio </a:t>
                </a:r>
                <a:r>
                  <a:rPr lang="pt-BR" dirty="0"/>
                  <a:t>é utilizado. </a:t>
                </a:r>
              </a:p>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exemplos ou observações.</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3016"/>
                <a:ext cx="11146536" cy="5314626"/>
              </a:xfrm>
              <a:blipFill rotWithShape="0">
                <a:blip r:embed="rId3"/>
                <a:stretch>
                  <a:fillRect l="-875" t="-2179"/>
                </a:stretch>
              </a:blipFill>
            </p:spPr>
            <p:txBody>
              <a:bodyPr/>
              <a:lstStyle/>
              <a:p>
                <a:r>
                  <a:rPr lang="pt-BR">
                    <a:noFill/>
                  </a:rPr>
                  <a:t> </a:t>
                </a:r>
              </a:p>
            </p:txBody>
          </p:sp>
        </mc:Fallback>
      </mc:AlternateContent>
      <p:sp>
        <p:nvSpPr>
          <p:cNvPr id="4" name="TextBox 3"/>
          <p:cNvSpPr txBox="1"/>
          <p:nvPr/>
        </p:nvSpPr>
        <p:spPr>
          <a:xfrm>
            <a:off x="10331355" y="2634018"/>
            <a:ext cx="1653381"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6" name="Straight Arrow Connector 5"/>
          <p:cNvCxnSpPr>
            <a:stCxn id="4" idx="1"/>
          </p:cNvCxnSpPr>
          <p:nvPr/>
        </p:nvCxnSpPr>
        <p:spPr>
          <a:xfrm flipH="1" flipV="1">
            <a:off x="9239535" y="2743203"/>
            <a:ext cx="1091820" cy="213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8484132" y="6225329"/>
            <a:ext cx="2005192" cy="600164"/>
          </a:xfrm>
          <a:prstGeom prst="rect">
            <a:avLst/>
          </a:prstGeom>
          <a:noFill/>
        </p:spPr>
        <p:txBody>
          <a:bodyPr wrap="square" rtlCol="0">
            <a:spAutoFit/>
          </a:bodyPr>
          <a:lstStyle/>
          <a:p>
            <a:pPr algn="ctr"/>
            <a:r>
              <a:rPr lang="pt-BR" sz="1100" b="1" dirty="0"/>
              <a:t>OBS</a:t>
            </a:r>
            <a:r>
              <a:rPr lang="pt-BR" sz="1100" dirty="0"/>
              <a:t>.: Por ser constante, 1/𝑁 não influencia na minimização e, portanto, pode ser omitido.</a:t>
            </a:r>
          </a:p>
        </p:txBody>
      </p:sp>
      <p:cxnSp>
        <p:nvCxnSpPr>
          <p:cNvPr id="8" name="Conector de seta reta 7"/>
          <p:cNvCxnSpPr>
            <a:stCxn id="7" idx="1"/>
          </p:cNvCxnSpPr>
          <p:nvPr/>
        </p:nvCxnSpPr>
        <p:spPr>
          <a:xfrm flipH="1" flipV="1">
            <a:off x="7662041" y="6337738"/>
            <a:ext cx="822091" cy="1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98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5"/>
            <a:ext cx="10515600" cy="1423444"/>
          </a:xfrm>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03400"/>
                <a:ext cx="11144535" cy="5054600"/>
              </a:xfrm>
            </p:spPr>
            <p:txBody>
              <a:bodyPr>
                <a:normAutofit fontScale="77500" lnSpcReduction="20000"/>
              </a:bodyPr>
              <a:lstStyle/>
              <a:p>
                <a:pPr marL="0" indent="0">
                  <a:buNone/>
                </a:pPr>
                <a:r>
                  <a:rPr lang="pt-BR" b="1" dirty="0"/>
                  <a:t>Como encontramos o mínimo da função de erro em relação aos pesos?</a:t>
                </a:r>
              </a:p>
              <a:p>
                <a:r>
                  <a:rPr lang="pt-BR" dirty="0"/>
                  <a:t>Da disciplina de cálculo, sabemos que derivando a </a:t>
                </a:r>
                <a:r>
                  <a:rPr lang="pt-BR" b="1" i="1" dirty="0"/>
                  <a:t>função de erro</a:t>
                </a:r>
                <a:r>
                  <a:rPr lang="pt-BR" dirty="0"/>
                  <a:t>,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ao vetor </a:t>
                </a:r>
                <a14:m>
                  <m:oMath xmlns:m="http://schemas.openxmlformats.org/officeDocument/2006/math">
                    <m:r>
                      <a:rPr lang="pt-BR" b="1" i="1">
                        <a:latin typeface="Cambria Math" panose="02040503050406030204" pitchFamily="18" charset="0"/>
                      </a:rPr>
                      <m:t>𝒂</m:t>
                    </m:r>
                  </m:oMath>
                </a14:m>
                <a:r>
                  <a:rPr lang="pt-BR" dirty="0"/>
                  <a:t> e igualando a 0, nós encontramos o </a:t>
                </a:r>
                <a:r>
                  <a:rPr lang="pt-BR" b="1" i="1" dirty="0"/>
                  <a:t>ponto</a:t>
                </a:r>
                <a:r>
                  <a:rPr lang="pt-BR" dirty="0"/>
                  <a:t> (i.e., conjunto de pesos </a:t>
                </a:r>
                <a14:m>
                  <m:oMath xmlns:m="http://schemas.openxmlformats.org/officeDocument/2006/math">
                    <m:r>
                      <a:rPr lang="pt-BR" b="1" i="1">
                        <a:latin typeface="Cambria Math" panose="02040503050406030204" pitchFamily="18" charset="0"/>
                      </a:rPr>
                      <m:t>𝒂</m:t>
                    </m:r>
                  </m:oMath>
                </a14:m>
                <a:r>
                  <a:rPr lang="pt-BR" dirty="0"/>
                  <a:t>) onde a </a:t>
                </a:r>
                <a:r>
                  <a:rPr lang="pt-BR" b="1" i="1" dirty="0"/>
                  <a:t>inclinação</a:t>
                </a:r>
                <a:r>
                  <a:rPr lang="pt-BR" dirty="0"/>
                  <a:t> de uma </a:t>
                </a:r>
                <a:r>
                  <a:rPr lang="pt-BR" b="1" i="1" dirty="0"/>
                  <a:t>reta</a:t>
                </a:r>
                <a:r>
                  <a:rPr lang="pt-BR" dirty="0"/>
                  <a:t> </a:t>
                </a:r>
                <a:r>
                  <a:rPr lang="pt-BR" b="1" i="1" dirty="0"/>
                  <a:t>tangente</a:t>
                </a:r>
                <a:r>
                  <a:rPr lang="pt-BR" dirty="0"/>
                  <a:t> à </a:t>
                </a:r>
                <a:r>
                  <a:rPr lang="pt-BR" b="1" i="1" dirty="0"/>
                  <a:t>função de erro </a:t>
                </a:r>
                <a:r>
                  <a:rPr lang="pt-BR" dirty="0"/>
                  <a:t>é nula: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a:t>
                </a:r>
                <a:r>
                  <a:rPr lang="pt-BR" b="1" i="1" dirty="0"/>
                  <a:t>ponto</a:t>
                </a:r>
                <a:r>
                  <a:rPr lang="pt-BR" dirty="0"/>
                  <a:t> pode ser tanto um </a:t>
                </a:r>
                <a:r>
                  <a:rPr lang="pt-BR" b="1" i="1" dirty="0"/>
                  <a:t>mínimo</a:t>
                </a:r>
                <a:r>
                  <a:rPr lang="pt-BR" dirty="0"/>
                  <a:t> quanto um </a:t>
                </a:r>
                <a:r>
                  <a:rPr lang="pt-BR" b="1" i="1" dirty="0"/>
                  <a:t>máximo</a:t>
                </a:r>
                <a:r>
                  <a:rPr lang="pt-BR" dirty="0"/>
                  <a:t> da </a:t>
                </a:r>
                <a:r>
                  <a:rPr lang="pt-BR" b="1" i="1" dirty="0"/>
                  <a:t>função de erro</a:t>
                </a:r>
                <a:r>
                  <a:rPr lang="pt-BR" dirty="0"/>
                  <a:t>,</a:t>
                </a:r>
                <a:r>
                  <a:rPr lang="pt-BR" b="1" i="1" dirty="0"/>
                  <a:t> </a:t>
                </a:r>
                <a:r>
                  <a:rPr lang="pt-BR" dirty="0"/>
                  <a:t>pois em ambos os pontos a </a:t>
                </a:r>
                <a:r>
                  <a:rPr lang="pt-BR" b="1" i="1" dirty="0"/>
                  <a:t>inclinação</a:t>
                </a:r>
                <a:r>
                  <a:rPr lang="pt-BR" dirty="0"/>
                  <a:t> da reta tangente é </a:t>
                </a:r>
                <a:r>
                  <a:rPr lang="pt-BR" b="1" i="1" dirty="0"/>
                  <a:t>nula </a:t>
                </a:r>
                <a:r>
                  <a:rPr lang="pt-BR" dirty="0"/>
                  <a:t>(ver figura acima).</a:t>
                </a:r>
              </a:p>
              <a:p>
                <a:pPr marL="0" indent="0">
                  <a:buNone/>
                </a:pPr>
                <a:r>
                  <a:rPr lang="pt-BR" b="1" dirty="0"/>
                  <a:t>Então, como sabemos se o ponto encontrado é um mínimo ou um máximo?</a:t>
                </a:r>
              </a:p>
              <a:p>
                <a:r>
                  <a:rPr lang="pt-BR" dirty="0"/>
                  <a:t>Se a </a:t>
                </a:r>
                <a:r>
                  <a:rPr lang="pt-BR" b="1" i="1" dirty="0"/>
                  <a:t>inclinação da tangente é nula </a:t>
                </a:r>
                <a:r>
                  <a:rPr lang="pt-BR" b="1" dirty="0">
                    <a:solidFill>
                      <a:srgbClr val="00B050"/>
                    </a:solidFill>
                  </a:rPr>
                  <a:t>e </a:t>
                </a:r>
                <a:r>
                  <a:rPr lang="pt-BR" dirty="0"/>
                  <a:t>a </a:t>
                </a:r>
                <a:r>
                  <a:rPr lang="pt-BR" b="1" i="1" dirty="0"/>
                  <a:t>derivada de segunda ordem</a:t>
                </a:r>
                <a:r>
                  <a:rPr lang="pt-BR" dirty="0"/>
                  <a:t> da função de erro for </a:t>
                </a:r>
                <a:r>
                  <a:rPr lang="pt-BR" b="1" i="1" dirty="0">
                    <a:solidFill>
                      <a:srgbClr val="0070C0"/>
                    </a:solidFill>
                  </a:rPr>
                  <a:t>positiva</a:t>
                </a:r>
                <a:r>
                  <a:rPr lang="pt-BR" dirty="0"/>
                  <a:t>, então o ponto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03400"/>
                <a:ext cx="11144535" cy="5054600"/>
              </a:xfrm>
              <a:blipFill rotWithShape="0">
                <a:blip r:embed="rId3"/>
                <a:stretch>
                  <a:fillRect l="-656" t="-2533" b="-121"/>
                </a:stretch>
              </a:blipFill>
            </p:spPr>
            <p:txBody>
              <a:bodyPr/>
              <a:lstStyle/>
              <a:p>
                <a:r>
                  <a:rPr lang="pt-BR">
                    <a:noFill/>
                  </a:rPr>
                  <a:t> </a:t>
                </a:r>
              </a:p>
            </p:txBody>
          </p:sp>
        </mc:Fallback>
      </mc:AlternateContent>
      <p:sp>
        <p:nvSpPr>
          <p:cNvPr id="5" name="Rectangle 4"/>
          <p:cNvSpPr/>
          <p:nvPr/>
        </p:nvSpPr>
        <p:spPr>
          <a:xfrm>
            <a:off x="10057524" y="789592"/>
            <a:ext cx="2134476" cy="830997"/>
          </a:xfrm>
          <a:prstGeom prst="rect">
            <a:avLst/>
          </a:prstGeom>
        </p:spPr>
        <p:txBody>
          <a:bodyPr wrap="square">
            <a:spAutoFit/>
          </a:bodyPr>
          <a:lstStyle/>
          <a:p>
            <a:pPr algn="ctr"/>
            <a:r>
              <a:rPr lang="pt-BR" sz="1200" dirty="0"/>
              <a:t>A reta vermelha é </a:t>
            </a:r>
            <a:r>
              <a:rPr lang="pt-BR" sz="1200" b="1" dirty="0"/>
              <a:t>tangente</a:t>
            </a:r>
            <a:r>
              <a:rPr lang="pt-BR" sz="1200" dirty="0"/>
              <a:t> à curva no ponto </a:t>
            </a:r>
            <a:r>
              <a:rPr lang="pt-BR" sz="1200" b="1" dirty="0"/>
              <a:t>P</a:t>
            </a:r>
            <a:r>
              <a:rPr lang="pt-BR" sz="1200" dirty="0"/>
              <a:t> (vermelho). </a:t>
            </a:r>
          </a:p>
          <a:p>
            <a:pPr algn="ctr"/>
            <a:r>
              <a:rPr lang="pt-BR" sz="1200" dirty="0"/>
              <a:t>Sua </a:t>
            </a:r>
            <a:r>
              <a:rPr lang="pt-BR" sz="1200" b="1" dirty="0"/>
              <a:t>inclinação</a:t>
            </a:r>
            <a:r>
              <a:rPr lang="pt-BR" sz="1200" dirty="0"/>
              <a:t> é a </a:t>
            </a:r>
            <a:r>
              <a:rPr lang="pt-BR" sz="1200" b="1" dirty="0"/>
              <a:t>derivada</a:t>
            </a:r>
            <a:r>
              <a:rPr lang="pt-BR" sz="1200" dirty="0"/>
              <a:t> da função naquele ponto.</a:t>
            </a:r>
          </a:p>
        </p:txBody>
      </p:sp>
      <p:grpSp>
        <p:nvGrpSpPr>
          <p:cNvPr id="8" name="Grupo 7"/>
          <p:cNvGrpSpPr/>
          <p:nvPr/>
        </p:nvGrpSpPr>
        <p:grpSpPr>
          <a:xfrm>
            <a:off x="8210048" y="245373"/>
            <a:ext cx="1994622" cy="1396236"/>
            <a:chOff x="8347811" y="95333"/>
            <a:chExt cx="1994622" cy="1396236"/>
          </a:xfrm>
        </p:grpSpPr>
        <p:pic>
          <p:nvPicPr>
            <p:cNvPr id="4"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811" y="95333"/>
              <a:ext cx="1994622" cy="13962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8883297" y="95333"/>
              <a:ext cx="139148" cy="369332"/>
            </a:xfrm>
            <a:prstGeom prst="rect">
              <a:avLst/>
            </a:prstGeom>
            <a:noFill/>
          </p:spPr>
          <p:txBody>
            <a:bodyPr wrap="square" rtlCol="0">
              <a:spAutoFit/>
            </a:bodyPr>
            <a:lstStyle/>
            <a:p>
              <a:r>
                <a:rPr lang="pt-BR" b="1" dirty="0"/>
                <a:t>P</a:t>
              </a:r>
              <a:endParaRPr lang="en-US" b="1" dirty="0"/>
            </a:p>
          </p:txBody>
        </p:sp>
      </p:grpSp>
    </p:spTree>
    <p:extLst>
      <p:ext uri="{BB962C8B-B14F-4D97-AF65-F5344CB8AC3E}">
        <p14:creationId xmlns:p14="http://schemas.microsoft.com/office/powerpoint/2010/main" val="211917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6"/>
            <a:ext cx="10515600" cy="957489"/>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87929"/>
                <a:ext cx="11184467" cy="5470071"/>
              </a:xfrm>
            </p:spPr>
            <p:txBody>
              <a:bodyPr>
                <a:normAutofit fontScale="85000" lnSpcReduction="20000"/>
              </a:bodyPr>
              <a:lstStyle/>
              <a:p>
                <a:r>
                  <a:rPr lang="pt-BR" dirty="0"/>
                  <a:t>Portanto, voltando à equação da derivada parcial de primeira ordem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isolar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t>equação normal</a:t>
                </a:r>
                <a:r>
                  <a:rPr lang="pt-BR" dirty="0"/>
                  <a:t> 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(i.e., se 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O método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não tem uma inversa). Neste caso,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87929"/>
                <a:ext cx="11184467" cy="5470071"/>
              </a:xfrm>
              <a:blipFill rotWithShape="0">
                <a:blip r:embed="rId3"/>
                <a:stretch>
                  <a:fillRect l="-817" t="-2564" r="-708"/>
                </a:stretch>
              </a:blipFill>
            </p:spPr>
            <p:txBody>
              <a:bodyPr/>
              <a:lstStyle/>
              <a:p>
                <a:r>
                  <a:rPr lang="pt-BR">
                    <a:noFill/>
                  </a:rPr>
                  <a:t> </a:t>
                </a:r>
              </a:p>
            </p:txBody>
          </p:sp>
        </mc:Fallback>
      </mc:AlternateContent>
      <p:sp>
        <p:nvSpPr>
          <p:cNvPr id="4" name="Retângulo 3"/>
          <p:cNvSpPr/>
          <p:nvPr/>
        </p:nvSpPr>
        <p:spPr>
          <a:xfrm>
            <a:off x="7582824" y="6383565"/>
            <a:ext cx="4416594" cy="369332"/>
          </a:xfrm>
          <a:prstGeom prst="rect">
            <a:avLst/>
          </a:prstGeom>
        </p:spPr>
        <p:txBody>
          <a:bodyPr wrap="none">
            <a:spAutoFit/>
          </a:bodyPr>
          <a:lstStyle/>
          <a:p>
            <a:r>
              <a:rPr lang="pt-BR" b="1" dirty="0">
                <a:solidFill>
                  <a:srgbClr val="00B0F0"/>
                </a:solidFill>
                <a:hlinkClick r:id="rId4"/>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1192452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a:t>E se plotarmos a função de erro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o </a:t>
                </a:r>
                <a:r>
                  <a:rPr lang="pt-BR" b="1" i="1" dirty="0"/>
                  <a:t>vetor de pesos</a:t>
                </a:r>
                <a:r>
                  <a:rPr lang="pt-BR" dirty="0"/>
                  <a:t>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(i.e., tem 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a:t>(chamado de </a:t>
                </a:r>
                <a:r>
                  <a:rPr lang="pt-BR" b="1" i="1" dirty="0"/>
                  <a:t>mínimo</a:t>
                </a:r>
                <a:r>
                  <a:rPr lang="pt-BR" dirty="0"/>
                  <a:t> </a:t>
                </a:r>
                <a:r>
                  <a:rPr lang="pt-BR" b="1" i="1" dirty="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rotWithShape="0">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a:latin typeface="Cambria Math" panose="02040503050406030204" pitchFamily="18" charset="0"/>
                              </a:rPr>
                              <m:t>𝜱</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rotWithShape="0">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a:t>
                </a:r>
                <a:r>
                  <a:rPr lang="pt-BR" b="1" i="1" dirty="0"/>
                  <a:t>erro quadrático médio (EQM)</a:t>
                </a:r>
                <a:r>
                  <a:rPr lang="pt-BR" dirty="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terá o mesmo valor de erro.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a:t>
                </a:r>
                <a:r>
                  <a:rPr lang="pt-BR"/>
                  <a:t>nem sempre existem </a:t>
                </a:r>
                <a:r>
                  <a:rPr lang="pt-BR" dirty="0"/>
                  <a:t>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rotWithShape="0">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409281" y="1825624"/>
                <a:ext cx="6676223"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409281" y="1825624"/>
                <a:ext cx="6676223" cy="5032375"/>
              </a:xfrm>
              <a:blipFill>
                <a:blip r:embed="rId3"/>
                <a:stretch>
                  <a:fillRect l="-1642" t="-1937" r="-2555"/>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63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17905</TotalTime>
  <Words>6102</Words>
  <Application>Microsoft Office PowerPoint</Application>
  <PresentationFormat>Widescreen</PresentationFormat>
  <Paragraphs>410</Paragraphs>
  <Slides>36</Slides>
  <Notes>22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36</vt:i4>
      </vt:variant>
    </vt:vector>
  </HeadingPairs>
  <TitlesOfParts>
    <vt:vector size="43"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Função de Erro</vt:lpstr>
      <vt:lpstr>Minimizando a Função de Erro</vt:lpstr>
      <vt:lpstr>Minimizando a Função de Erro</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2293</cp:revision>
  <dcterms:created xsi:type="dcterms:W3CDTF">2020-02-17T11:18:32Z</dcterms:created>
  <dcterms:modified xsi:type="dcterms:W3CDTF">2023-08-18T02:17:03Z</dcterms:modified>
</cp:coreProperties>
</file>